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97" r:id="rId2"/>
    <p:sldId id="343" r:id="rId3"/>
    <p:sldId id="345" r:id="rId4"/>
    <p:sldId id="361" r:id="rId5"/>
    <p:sldId id="362" r:id="rId6"/>
    <p:sldId id="351" r:id="rId7"/>
    <p:sldId id="365" r:id="rId8"/>
    <p:sldId id="337" r:id="rId9"/>
    <p:sldId id="327" r:id="rId10"/>
    <p:sldId id="298" r:id="rId11"/>
    <p:sldId id="350" r:id="rId12"/>
    <p:sldId id="359" r:id="rId13"/>
    <p:sldId id="360" r:id="rId14"/>
    <p:sldId id="352" r:id="rId15"/>
    <p:sldId id="355" r:id="rId16"/>
    <p:sldId id="326" r:id="rId17"/>
    <p:sldId id="366" r:id="rId18"/>
    <p:sldId id="341" r:id="rId19"/>
    <p:sldId id="364" r:id="rId20"/>
    <p:sldId id="363" r:id="rId21"/>
    <p:sldId id="367" r:id="rId22"/>
    <p:sldId id="373" r:id="rId23"/>
    <p:sldId id="368" r:id="rId24"/>
    <p:sldId id="374" r:id="rId25"/>
    <p:sldId id="369" r:id="rId26"/>
    <p:sldId id="375" r:id="rId27"/>
    <p:sldId id="370" r:id="rId28"/>
    <p:sldId id="376" r:id="rId29"/>
    <p:sldId id="371" r:id="rId30"/>
    <p:sldId id="377" r:id="rId31"/>
    <p:sldId id="372" r:id="rId32"/>
    <p:sldId id="37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99FF"/>
    <a:srgbClr val="FF66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8D5D4-789E-4411-BCB8-C4933E9122AC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925DA-CE36-4EEF-A623-5A2836B88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14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925DA-CE36-4EEF-A623-5A2836B88F9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37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2196" y="2017476"/>
            <a:ext cx="6916895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082196" y="3375063"/>
            <a:ext cx="6916895" cy="69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3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8686" y="1621020"/>
            <a:ext cx="7657838" cy="73570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2588731"/>
            <a:ext cx="7658100" cy="3407257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r>
              <a:rPr lang="en-GB" dirty="0" smtClean="0"/>
              <a:t>Click to add text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hre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93096" y="1758950"/>
            <a:ext cx="3798043" cy="479901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66666"/>
                </a:solidFill>
                <a:latin typeface="+mn-lt"/>
                <a:cs typeface="Gill Sans MT"/>
              </a:defRPr>
            </a:lvl1pPr>
            <a:lvl2pPr>
              <a:defRPr>
                <a:solidFill>
                  <a:srgbClr val="666666"/>
                </a:solidFill>
                <a:latin typeface="Gill Sans MT"/>
                <a:cs typeface="Gill Sans MT"/>
              </a:defRPr>
            </a:lvl2pPr>
          </a:lstStyle>
          <a:p>
            <a:pPr lvl="0"/>
            <a:r>
              <a:rPr lang="en-GB" dirty="0" smtClean="0"/>
              <a:t>Click to add text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49553" y="1758949"/>
            <a:ext cx="3798043" cy="4248859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666666"/>
                </a:solidFill>
                <a:latin typeface="+mn-lt"/>
                <a:cs typeface="Gill Sans MT"/>
              </a:defRPr>
            </a:lvl1pPr>
            <a:lvl2pPr>
              <a:defRPr>
                <a:solidFill>
                  <a:srgbClr val="666666"/>
                </a:solidFill>
                <a:latin typeface="Gill Sans MT"/>
                <a:cs typeface="Gill Sans MT"/>
              </a:defRPr>
            </a:lvl2pPr>
          </a:lstStyle>
          <a:p>
            <a:pPr lvl="0"/>
            <a:r>
              <a:rPr lang="en-GB" dirty="0" smtClean="0"/>
              <a:t>Click to add text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9552" y="338866"/>
            <a:ext cx="3798043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ou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28" y="1892704"/>
            <a:ext cx="8463853" cy="708238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17500" y="2722563"/>
            <a:ext cx="4115584" cy="326082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65097" y="2722563"/>
            <a:ext cx="4115584" cy="326082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0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7771" y="4086356"/>
            <a:ext cx="6916895" cy="114300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 userDrawn="1"/>
        </p:nvSpPr>
        <p:spPr>
          <a:xfrm>
            <a:off x="1708203" y="3082958"/>
            <a:ext cx="5727595" cy="692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86" y="6262267"/>
            <a:ext cx="1293686" cy="340146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32764" y="6288918"/>
            <a:ext cx="1293686" cy="340146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2707799"/>
            <a:ext cx="7657838" cy="1143000"/>
          </a:xfrm>
        </p:spPr>
        <p:txBody>
          <a:bodyPr/>
          <a:lstStyle/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68350" y="4017417"/>
            <a:ext cx="7658100" cy="1550797"/>
          </a:xfrm>
          <a:prstGeom prst="rect">
            <a:avLst/>
          </a:prstGeom>
        </p:spPr>
        <p:txBody>
          <a:bodyPr vert="horz"/>
          <a:lstStyle>
            <a:lvl1pPr algn="ctr">
              <a:defRPr baseline="0">
                <a:solidFill>
                  <a:srgbClr val="666666"/>
                </a:solidFill>
                <a:latin typeface="+mn-lt"/>
                <a:cs typeface="Gill Sans MT"/>
              </a:defRPr>
            </a:lvl1pPr>
            <a:lvl2pPr>
              <a:defRPr>
                <a:solidFill>
                  <a:srgbClr val="666666"/>
                </a:solidFill>
                <a:latin typeface="Gill Sans MT"/>
                <a:cs typeface="Gill Sans MT"/>
              </a:defRPr>
            </a:lvl2pPr>
            <a:lvl3pPr>
              <a:defRPr>
                <a:solidFill>
                  <a:srgbClr val="666666"/>
                </a:solidFill>
                <a:latin typeface="Gill Sans MT"/>
                <a:cs typeface="Gill Sans MT"/>
              </a:defRPr>
            </a:lvl3pPr>
            <a:lvl4pPr>
              <a:defRPr>
                <a:solidFill>
                  <a:srgbClr val="666666"/>
                </a:solidFill>
                <a:latin typeface="Gill Sans MT"/>
                <a:cs typeface="Gill Sans MT"/>
              </a:defRPr>
            </a:lvl4pPr>
            <a:lvl5pPr>
              <a:defRPr>
                <a:solidFill>
                  <a:srgbClr val="666666"/>
                </a:solidFill>
                <a:latin typeface="Gill Sans MT"/>
                <a:cs typeface="Gill Sans MT"/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68686" y="6262267"/>
            <a:ext cx="1293686" cy="340146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32764" y="6288918"/>
            <a:ext cx="1293686" cy="340146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rgbClr val="666666"/>
                </a:solidFill>
                <a:latin typeface="+mn-lt"/>
                <a:cs typeface="Gill Sans M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6C464-26E7-4D8C-BCAF-FB0CFCB5B4FF}" type="datetimeFigureOut">
              <a:rPr lang="en-GB" smtClean="0"/>
              <a:pPr/>
              <a:t>14/01/2020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093879-98CB-409C-B48A-8E1198A65C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3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686" y="4087641"/>
            <a:ext cx="76578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  <p:sldLayoutId id="2147483658" r:id="rId4"/>
    <p:sldLayoutId id="2147483659" r:id="rId5"/>
    <p:sldLayoutId id="2147483662" r:id="rId6"/>
    <p:sldLayoutId id="2147483663" r:id="rId7"/>
  </p:sldLayoutIdLst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666666"/>
          </a:solidFill>
          <a:latin typeface="+mj-lt"/>
          <a:ea typeface="+mj-ea"/>
          <a:cs typeface="Gill Sans M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ITC Lubalin Graph LT Book"/>
          <a:ea typeface="+mn-ea"/>
          <a:cs typeface="ITC Lubalin Graph LT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ITC Lubalin Graph LT Book"/>
          <a:ea typeface="+mn-ea"/>
          <a:cs typeface="ITC Lubalin Graph LT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ITC Lubalin Graph LT Book"/>
          <a:ea typeface="+mn-ea"/>
          <a:cs typeface="ITC Lubalin Graph LT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ITC Lubalin Graph LT Book"/>
          <a:ea typeface="+mn-ea"/>
          <a:cs typeface="ITC Lubalin Graph LT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ITC Lubalin Graph LT Book"/>
          <a:ea typeface="+mn-ea"/>
          <a:cs typeface="ITC Lubalin Graph LT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9"/>
            <a:ext cx="8362950" cy="1074768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GCSE Science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16652" y="3638988"/>
            <a:ext cx="57773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9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Options </a:t>
            </a:r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Explained</a:t>
            </a:r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730" y="4560568"/>
            <a:ext cx="5049188" cy="2075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02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8800" y="442685"/>
            <a:ext cx="4652810" cy="88537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Triple Science</a:t>
            </a:r>
            <a:b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Exam Schedule</a:t>
            </a:r>
            <a:endParaRPr lang="en-GB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77073748"/>
              </p:ext>
            </p:extLst>
          </p:nvPr>
        </p:nvGraphicFramePr>
        <p:xfrm>
          <a:off x="910704" y="1836512"/>
          <a:ext cx="6916191" cy="31075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9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8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Module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Teacher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Paper details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Weighting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Physics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 Burn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45mins, 100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Biology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Quirk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45mins, 100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Chemistry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Mrs Quibell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45mins, 100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50%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Practical 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(28 </a:t>
                      </a:r>
                      <a:r>
                        <a:rPr lang="en-GB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Practicals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Completed in Class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Internal Assessment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0% but required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1746" y="5253868"/>
            <a:ext cx="5514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6 Exams in total all of which are sat in the summer term of year 11</a:t>
            </a:r>
            <a:endParaRPr lang="en-GB" sz="25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9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68800" y="442685"/>
            <a:ext cx="4652810" cy="885371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Combined Science</a:t>
            </a:r>
            <a:b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Exam Schedule</a:t>
            </a:r>
            <a:endParaRPr lang="en-GB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92527759"/>
              </p:ext>
            </p:extLst>
          </p:nvPr>
        </p:nvGraphicFramePr>
        <p:xfrm>
          <a:off x="910704" y="1836512"/>
          <a:ext cx="6916191" cy="31075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8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Module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Teacher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Paper details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  <a:latin typeface="Comic Sans MS" pitchFamily="66" charset="0"/>
                        </a:rPr>
                        <a:t>Weighting</a:t>
                      </a:r>
                      <a:endParaRPr lang="en-GB" dirty="0">
                        <a:solidFill>
                          <a:schemeClr val="bg1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Physics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</a:b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 Burn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15mins, 70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16.7%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Biology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 Dorney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15mins, 70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16.7%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Chemistry</a:t>
                      </a:r>
                    </a:p>
                    <a:p>
                      <a:pPr algn="ctr"/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Paper 1, Paper 2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 Burn /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Mr Dorney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 hour 15mins, 70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marks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16.7% each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19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Practical </a:t>
                      </a:r>
                    </a:p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(21 </a:t>
                      </a:r>
                      <a:r>
                        <a:rPr lang="en-GB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Practicals</a:t>
                      </a:r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Completed</a:t>
                      </a:r>
                      <a:r>
                        <a:rPr lang="en-GB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in class</a:t>
                      </a:r>
                      <a:endParaRPr lang="en-GB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Internal Assessment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0% but required</a:t>
                      </a:r>
                    </a:p>
                  </a:txBody>
                  <a:tcPr marL="71992" marR="719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1746" y="5253868"/>
            <a:ext cx="5514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6 Exams in total all of which are sat in the summer term of year 11</a:t>
            </a:r>
            <a:endParaRPr lang="en-GB" sz="25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9" y="1799771"/>
            <a:ext cx="8374742" cy="419621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There will be no </a:t>
            </a:r>
            <a:r>
              <a:rPr lang="en-GB" sz="2800" dirty="0" smtClean="0"/>
              <a:t>coursework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1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smtClean="0"/>
              <a:t>Instead </a:t>
            </a:r>
            <a:r>
              <a:rPr lang="en-GB" sz="2800" dirty="0"/>
              <a:t>students will be assessed on their practical skills in their exams with 15% of the marks coming from questions relating to practical activities. </a:t>
            </a:r>
            <a:endParaRPr lang="en-GB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sz="1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/>
              <a:t>Students will be awarded a practical endorsement if they successfully complete a number of </a:t>
            </a:r>
            <a:r>
              <a:rPr lang="en-GB" sz="2800" dirty="0" smtClean="0"/>
              <a:t>practical's </a:t>
            </a:r>
            <a:r>
              <a:rPr lang="en-GB" sz="2800" dirty="0"/>
              <a:t>which </a:t>
            </a:r>
            <a:r>
              <a:rPr lang="en-GB" sz="2800" u="sng" dirty="0"/>
              <a:t>will not </a:t>
            </a:r>
            <a:r>
              <a:rPr lang="en-GB" sz="2800" dirty="0"/>
              <a:t>contribute to their overall grade.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8800" y="442685"/>
            <a:ext cx="4652810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Combined Science</a:t>
            </a:r>
            <a:b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Practical Endorsement</a:t>
            </a:r>
          </a:p>
        </p:txBody>
      </p:sp>
    </p:spTree>
    <p:extLst>
      <p:ext uri="{BB962C8B-B14F-4D97-AF65-F5344CB8AC3E}">
        <p14:creationId xmlns:p14="http://schemas.microsoft.com/office/powerpoint/2010/main" val="17129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9" y="1799771"/>
            <a:ext cx="8374742" cy="419621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600" b="1" dirty="0" smtClean="0"/>
              <a:t>Triple Science Practical's:</a:t>
            </a:r>
          </a:p>
          <a:p>
            <a:r>
              <a:rPr lang="en-GB" sz="3600" dirty="0" smtClean="0">
                <a:solidFill>
                  <a:srgbClr val="00B050"/>
                </a:solidFill>
              </a:rPr>
              <a:t>	10 Biology</a:t>
            </a:r>
            <a:r>
              <a:rPr lang="en-GB" sz="3600" dirty="0"/>
              <a:t>, </a:t>
            </a:r>
            <a:r>
              <a:rPr lang="en-GB" sz="3600" dirty="0" smtClean="0">
                <a:solidFill>
                  <a:srgbClr val="FF0000"/>
                </a:solidFill>
              </a:rPr>
              <a:t>8 Chemistry, </a:t>
            </a:r>
            <a:r>
              <a:rPr lang="en-GB" sz="3600" dirty="0" smtClean="0">
                <a:solidFill>
                  <a:srgbClr val="0070C0"/>
                </a:solidFill>
              </a:rPr>
              <a:t>10 Physics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1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600" b="1" dirty="0" smtClean="0"/>
              <a:t>Combined Science Practical's: </a:t>
            </a:r>
            <a:endParaRPr lang="en-GB" sz="3600" b="1" dirty="0"/>
          </a:p>
          <a:p>
            <a:r>
              <a:rPr lang="en-GB" sz="3600" dirty="0" smtClean="0">
                <a:solidFill>
                  <a:srgbClr val="00B050"/>
                </a:solidFill>
              </a:rPr>
              <a:t>	7 Biology</a:t>
            </a:r>
            <a:r>
              <a:rPr lang="en-GB" sz="3600" dirty="0"/>
              <a:t>, </a:t>
            </a:r>
            <a:r>
              <a:rPr lang="en-GB" sz="3600" dirty="0" smtClean="0">
                <a:solidFill>
                  <a:srgbClr val="FF0000"/>
                </a:solidFill>
              </a:rPr>
              <a:t>6 </a:t>
            </a:r>
            <a:r>
              <a:rPr lang="en-GB" sz="3600" dirty="0">
                <a:solidFill>
                  <a:srgbClr val="FF0000"/>
                </a:solidFill>
              </a:rPr>
              <a:t>C</a:t>
            </a:r>
            <a:r>
              <a:rPr lang="en-GB" sz="3600" dirty="0" smtClean="0">
                <a:solidFill>
                  <a:srgbClr val="FF0000"/>
                </a:solidFill>
              </a:rPr>
              <a:t>hemistry </a:t>
            </a:r>
            <a:r>
              <a:rPr lang="en-GB" sz="3600" dirty="0"/>
              <a:t>and </a:t>
            </a:r>
            <a:r>
              <a:rPr lang="en-GB" sz="3600" dirty="0">
                <a:solidFill>
                  <a:srgbClr val="0070C0"/>
                </a:solidFill>
              </a:rPr>
              <a:t>8</a:t>
            </a:r>
            <a:r>
              <a:rPr lang="en-GB" sz="3600" dirty="0" smtClean="0">
                <a:solidFill>
                  <a:srgbClr val="0070C0"/>
                </a:solidFill>
              </a:rPr>
              <a:t> Physics</a:t>
            </a:r>
          </a:p>
          <a:p>
            <a:endParaRPr lang="en-GB" sz="1000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sz="3600" dirty="0" smtClean="0"/>
              <a:t>Students </a:t>
            </a:r>
            <a:r>
              <a:rPr lang="en-GB" sz="3600" dirty="0"/>
              <a:t>will need to make a record of their work and what they have learnt.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8800" y="442685"/>
            <a:ext cx="4652810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Science</a:t>
            </a:r>
            <a:b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Practical Endorsement</a:t>
            </a:r>
          </a:p>
        </p:txBody>
      </p:sp>
    </p:spTree>
    <p:extLst>
      <p:ext uri="{BB962C8B-B14F-4D97-AF65-F5344CB8AC3E}">
        <p14:creationId xmlns:p14="http://schemas.microsoft.com/office/powerpoint/2010/main" val="39320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8800" y="442685"/>
            <a:ext cx="4652810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Combined Science</a:t>
            </a:r>
            <a:br>
              <a:rPr lang="en-GB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Practical Endorsement</a:t>
            </a:r>
          </a:p>
          <a:p>
            <a:pPr algn="ctr"/>
            <a:r>
              <a:rPr lang="en-GB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Biology (7 Practical's)</a:t>
            </a:r>
            <a:endParaRPr lang="en-GB" sz="32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2019526"/>
            <a:ext cx="7724140" cy="406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68800" y="108863"/>
            <a:ext cx="4652810" cy="1211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GCSE Triple Science</a:t>
            </a:r>
            <a:br>
              <a:rPr lang="en-GB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GB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Practical Endorsement</a:t>
            </a:r>
          </a:p>
          <a:p>
            <a:pPr algn="ctr"/>
            <a:r>
              <a:rPr lang="en-GB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Biology (10 Practical's)</a:t>
            </a:r>
            <a:endParaRPr lang="en-GB" sz="24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701" y="1320165"/>
            <a:ext cx="7683500" cy="5537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9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1714" y="387305"/>
            <a:ext cx="4610444" cy="177532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Welcome to </a:t>
            </a:r>
            <a:b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Triple Science: Physics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892159" cy="609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1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0" y="2036619"/>
            <a:ext cx="8741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B0F0"/>
                </a:solidFill>
              </a:rPr>
              <a:t>		</a:t>
            </a:r>
            <a:r>
              <a:rPr lang="en-GB" sz="3600" dirty="0" smtClean="0">
                <a:solidFill>
                  <a:srgbClr val="00B0F0"/>
                </a:solidFill>
              </a:rPr>
              <a:t>						Focus </a:t>
            </a:r>
            <a:r>
              <a:rPr lang="en-GB" sz="3600" dirty="0" smtClean="0">
                <a:solidFill>
                  <a:srgbClr val="00B0F0"/>
                </a:solidFill>
              </a:rPr>
              <a:t>eLearning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Required Practical Simulations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		</a:t>
            </a:r>
            <a:r>
              <a:rPr lang="en-GB" sz="3600" dirty="0" smtClean="0">
                <a:solidFill>
                  <a:srgbClr val="7030A0"/>
                </a:solidFill>
              </a:rPr>
              <a:t>				</a:t>
            </a:r>
          </a:p>
          <a:p>
            <a:endParaRPr lang="en-GB" sz="3600" dirty="0">
              <a:solidFill>
                <a:srgbClr val="7030A0"/>
              </a:solidFill>
            </a:endParaRPr>
          </a:p>
          <a:p>
            <a:r>
              <a:rPr lang="en-GB" sz="3600" dirty="0" smtClean="0">
                <a:solidFill>
                  <a:srgbClr val="7030A0"/>
                </a:solidFill>
              </a:rPr>
              <a:t>					</a:t>
            </a:r>
            <a:r>
              <a:rPr lang="en-GB" sz="3600" dirty="0" smtClean="0">
                <a:solidFill>
                  <a:srgbClr val="7030A0"/>
                </a:solidFill>
              </a:rPr>
              <a:t>		</a:t>
            </a:r>
            <a:r>
              <a:rPr lang="en-GB" sz="2400" dirty="0" smtClean="0"/>
              <a:t>Username: </a:t>
            </a:r>
            <a:r>
              <a:rPr lang="en-GB" sz="2400" dirty="0" smtClean="0"/>
              <a:t>	</a:t>
            </a:r>
            <a:r>
              <a:rPr lang="en-GB" sz="2400" dirty="0" smtClean="0">
                <a:solidFill>
                  <a:srgbClr val="7030A0"/>
                </a:solidFill>
              </a:rPr>
              <a:t>physics@st-gregorys.org.uk</a:t>
            </a:r>
            <a:r>
              <a:rPr lang="en-GB" sz="2400" dirty="0" smtClean="0"/>
              <a:t>	</a:t>
            </a:r>
            <a:r>
              <a:rPr lang="en-GB" sz="2400" dirty="0" smtClean="0"/>
              <a:t>				</a:t>
            </a:r>
            <a:r>
              <a:rPr lang="en-GB" sz="2400" dirty="0"/>
              <a:t>	</a:t>
            </a:r>
            <a:r>
              <a:rPr lang="en-GB" sz="2400" dirty="0" smtClean="0"/>
              <a:t>	Password: </a:t>
            </a:r>
            <a:r>
              <a:rPr lang="en-GB" sz="2400" dirty="0" smtClean="0"/>
              <a:t>		</a:t>
            </a:r>
            <a:r>
              <a:rPr lang="en-GB" sz="2400" dirty="0" err="1" smtClean="0">
                <a:solidFill>
                  <a:srgbClr val="7030A0"/>
                </a:solidFill>
              </a:rPr>
              <a:t>stgregorys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09" y="422564"/>
            <a:ext cx="3879273" cy="128154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6981" y="2001985"/>
            <a:ext cx="665018" cy="65116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4</a:t>
            </a:r>
            <a:endParaRPr lang="en-GB" sz="3200" b="1" dirty="0"/>
          </a:p>
        </p:txBody>
      </p:sp>
      <p:sp>
        <p:nvSpPr>
          <p:cNvPr id="8" name="Oval 7"/>
          <p:cNvSpPr/>
          <p:nvPr/>
        </p:nvSpPr>
        <p:spPr>
          <a:xfrm>
            <a:off x="96981" y="3681295"/>
            <a:ext cx="665018" cy="651164"/>
          </a:xfrm>
          <a:prstGeom prst="ellipse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5</a:t>
            </a: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2019736"/>
            <a:ext cx="2828925" cy="1266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28" y="3681296"/>
            <a:ext cx="6133034" cy="957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26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1" y="1621020"/>
            <a:ext cx="4563809" cy="73570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New Grading System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2230" y="2588731"/>
            <a:ext cx="4912150" cy="340725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There will be Foundation and Higher Tier Exams.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maximum grade 5 can be achieved in the Foundation Paper.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80" y="27085"/>
            <a:ext cx="3999620" cy="68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487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9" y="2382394"/>
            <a:ext cx="6281274" cy="4196217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The new GCSE course limits choice from previous years.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Choice of either: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  <a:latin typeface="+mn-lt"/>
              </a:rPr>
              <a:t>GCSE Triple Science </a:t>
            </a:r>
          </a:p>
          <a:p>
            <a:pPr lvl="1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		(3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GCSEs)</a:t>
            </a:r>
          </a:p>
          <a:p>
            <a:pPr marL="1257300" lvl="1" indent="-514350">
              <a:buFont typeface="+mj-lt"/>
              <a:buAutoNum type="arabicPeriod" startAt="2"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GCSE 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Combined Science </a:t>
            </a:r>
            <a:endParaRPr lang="en-GB" dirty="0">
              <a:solidFill>
                <a:schemeClr val="tx1"/>
              </a:solidFill>
              <a:latin typeface="+mn-lt"/>
            </a:endParaRPr>
          </a:p>
          <a:p>
            <a:pPr lvl="1" indent="0">
              <a:buNone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		(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2 GCSEs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)</a:t>
            </a:r>
            <a:endParaRPr lang="en-GB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7969" y="1653643"/>
            <a:ext cx="4260603" cy="55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r>
              <a:rPr lang="en-GB" sz="2800" b="1" dirty="0" smtClean="0">
                <a:solidFill>
                  <a:schemeClr val="tx1"/>
                </a:solidFill>
                <a:latin typeface="Comic Sans MS" pitchFamily="66" charset="0"/>
              </a:rPr>
              <a:t>GCSE Science Options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2" y="209039"/>
            <a:ext cx="4178294" cy="17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96824" y="3217986"/>
            <a:ext cx="3453603" cy="2848706"/>
            <a:chOff x="3690850" y="2497670"/>
            <a:chExt cx="4530578" cy="3023899"/>
          </a:xfrm>
        </p:grpSpPr>
        <p:pic>
          <p:nvPicPr>
            <p:cNvPr id="1026" name="Picture 2" descr="Image result for decision imag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850" y="2497670"/>
              <a:ext cx="4530578" cy="302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70994" y="3594285"/>
              <a:ext cx="1198884" cy="44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B050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rPr>
                <a:t>Triple</a:t>
              </a:r>
              <a:endParaRPr lang="en-GB" sz="1200" dirty="0">
                <a:solidFill>
                  <a:srgbClr val="00B050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35158" y="3594285"/>
              <a:ext cx="1244242" cy="294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Combined</a:t>
              </a:r>
              <a:endParaRPr lang="en-GB" sz="12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" y="0"/>
            <a:ext cx="9115665" cy="626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9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7657838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Q1. How many periods a fortnight does Combined Science have?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7</a:t>
            </a:r>
          </a:p>
          <a:p>
            <a:endParaRPr lang="en-GB" sz="1200" dirty="0" smtClean="0"/>
          </a:p>
          <a:p>
            <a:r>
              <a:rPr lang="en-GB" dirty="0" smtClean="0"/>
              <a:t>B. 		8</a:t>
            </a:r>
          </a:p>
          <a:p>
            <a:endParaRPr lang="en-GB" sz="1200" dirty="0" smtClean="0"/>
          </a:p>
          <a:p>
            <a:r>
              <a:rPr lang="en-GB" dirty="0" smtClean="0"/>
              <a:t>C.		9</a:t>
            </a:r>
          </a:p>
          <a:p>
            <a:endParaRPr lang="en-GB" sz="1200" dirty="0" smtClean="0"/>
          </a:p>
          <a:p>
            <a:r>
              <a:rPr lang="en-GB" dirty="0" smtClean="0"/>
              <a:t>D.		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66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7657838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Q1. How many periods a fortnight does Combined Science have?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7</a:t>
            </a:r>
          </a:p>
          <a:p>
            <a:endParaRPr lang="en-GB" sz="1200" dirty="0" smtClean="0"/>
          </a:p>
          <a:p>
            <a:r>
              <a:rPr lang="en-GB" dirty="0" smtClean="0"/>
              <a:t>B. 		</a:t>
            </a:r>
            <a:r>
              <a:rPr lang="en-GB" dirty="0" smtClean="0">
                <a:solidFill>
                  <a:srgbClr val="FF0000"/>
                </a:solidFill>
              </a:rPr>
              <a:t>8</a:t>
            </a:r>
          </a:p>
          <a:p>
            <a:endParaRPr lang="en-GB" sz="1200" dirty="0" smtClean="0"/>
          </a:p>
          <a:p>
            <a:r>
              <a:rPr lang="en-GB" dirty="0" smtClean="0"/>
              <a:t>C.		9</a:t>
            </a:r>
          </a:p>
          <a:p>
            <a:endParaRPr lang="en-GB" sz="1200" dirty="0" smtClean="0"/>
          </a:p>
          <a:p>
            <a:r>
              <a:rPr lang="en-GB" dirty="0" smtClean="0"/>
              <a:t>D.		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7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7657838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Q2. How many periods a fortnight does Triple Science have?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10</a:t>
            </a:r>
          </a:p>
          <a:p>
            <a:endParaRPr lang="en-GB" sz="1200" dirty="0" smtClean="0"/>
          </a:p>
          <a:p>
            <a:r>
              <a:rPr lang="en-GB" dirty="0" smtClean="0"/>
              <a:t>B. 		12</a:t>
            </a:r>
          </a:p>
          <a:p>
            <a:endParaRPr lang="en-GB" sz="1200" dirty="0" smtClean="0"/>
          </a:p>
          <a:p>
            <a:r>
              <a:rPr lang="en-GB" dirty="0" smtClean="0"/>
              <a:t>C.		13</a:t>
            </a:r>
          </a:p>
          <a:p>
            <a:endParaRPr lang="en-GB" sz="1200" dirty="0" smtClean="0"/>
          </a:p>
          <a:p>
            <a:r>
              <a:rPr lang="en-GB" dirty="0" smtClean="0"/>
              <a:t>D.		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5360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7657838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Q2. How many periods a fortnight does Triple Science have?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10</a:t>
            </a:r>
          </a:p>
          <a:p>
            <a:endParaRPr lang="en-GB" sz="1200" dirty="0" smtClean="0"/>
          </a:p>
          <a:p>
            <a:r>
              <a:rPr lang="en-GB" dirty="0" smtClean="0"/>
              <a:t>B. 		12</a:t>
            </a:r>
          </a:p>
          <a:p>
            <a:endParaRPr lang="en-GB" sz="1200" dirty="0" smtClean="0"/>
          </a:p>
          <a:p>
            <a:r>
              <a:rPr lang="en-GB" dirty="0" smtClean="0"/>
              <a:t>C.		</a:t>
            </a:r>
            <a:r>
              <a:rPr lang="en-GB" dirty="0" smtClean="0">
                <a:solidFill>
                  <a:srgbClr val="FF0000"/>
                </a:solidFill>
              </a:rPr>
              <a:t>13</a:t>
            </a:r>
          </a:p>
          <a:p>
            <a:endParaRPr lang="en-GB" sz="1200" dirty="0" smtClean="0"/>
          </a:p>
          <a:p>
            <a:r>
              <a:rPr lang="en-GB" dirty="0" smtClean="0"/>
              <a:t>D.		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6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Q3. How many exams will you sit if you are on the Triple Science course?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1</a:t>
            </a:r>
          </a:p>
          <a:p>
            <a:endParaRPr lang="en-GB" sz="1200" dirty="0" smtClean="0"/>
          </a:p>
          <a:p>
            <a:r>
              <a:rPr lang="en-GB" dirty="0" smtClean="0"/>
              <a:t>B. 		</a:t>
            </a:r>
            <a:r>
              <a:rPr lang="en-GB" dirty="0"/>
              <a:t>3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C.		6</a:t>
            </a:r>
          </a:p>
          <a:p>
            <a:endParaRPr lang="en-GB" sz="1200" dirty="0" smtClean="0"/>
          </a:p>
          <a:p>
            <a:r>
              <a:rPr lang="en-GB" dirty="0" smtClean="0"/>
              <a:t>D.		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66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Q3. How many exams will you sit if you are on the Combined Science course?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1</a:t>
            </a:r>
          </a:p>
          <a:p>
            <a:endParaRPr lang="en-GB" sz="1200" dirty="0" smtClean="0"/>
          </a:p>
          <a:p>
            <a:r>
              <a:rPr lang="en-GB" dirty="0" smtClean="0"/>
              <a:t>B. 		</a:t>
            </a:r>
            <a:r>
              <a:rPr lang="en-GB" dirty="0"/>
              <a:t>3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C.		</a:t>
            </a:r>
            <a:r>
              <a:rPr lang="en-GB" dirty="0" smtClean="0">
                <a:solidFill>
                  <a:srgbClr val="FF0000"/>
                </a:solidFill>
              </a:rPr>
              <a:t>6</a:t>
            </a:r>
          </a:p>
          <a:p>
            <a:endParaRPr lang="en-GB" sz="1200" dirty="0" smtClean="0"/>
          </a:p>
          <a:p>
            <a:r>
              <a:rPr lang="en-GB" dirty="0" smtClean="0"/>
              <a:t>D.		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24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Q4. What grade do you need to get into A Level Science subjects?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4</a:t>
            </a:r>
          </a:p>
          <a:p>
            <a:endParaRPr lang="en-GB" sz="1200" dirty="0" smtClean="0"/>
          </a:p>
          <a:p>
            <a:r>
              <a:rPr lang="en-GB" dirty="0" smtClean="0"/>
              <a:t>B. 		</a:t>
            </a:r>
            <a:r>
              <a:rPr lang="en-GB" dirty="0"/>
              <a:t>6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C.		</a:t>
            </a:r>
            <a:r>
              <a:rPr lang="en-GB" dirty="0"/>
              <a:t>8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D.		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20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Q4. What grade do you need to get into A Level Science subjects?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4</a:t>
            </a:r>
          </a:p>
          <a:p>
            <a:endParaRPr lang="en-GB" sz="1200" dirty="0" smtClean="0"/>
          </a:p>
          <a:p>
            <a:r>
              <a:rPr lang="en-GB" dirty="0" smtClean="0"/>
              <a:t>B. 		</a:t>
            </a:r>
            <a:r>
              <a:rPr lang="en-GB" dirty="0">
                <a:solidFill>
                  <a:srgbClr val="FF0000"/>
                </a:solidFill>
              </a:rPr>
              <a:t>6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sz="1200" dirty="0" smtClean="0"/>
          </a:p>
          <a:p>
            <a:r>
              <a:rPr lang="en-GB" dirty="0" smtClean="0"/>
              <a:t>C.		</a:t>
            </a:r>
            <a:r>
              <a:rPr lang="en-GB" dirty="0"/>
              <a:t>8</a:t>
            </a:r>
            <a:endParaRPr lang="en-GB" dirty="0" smtClean="0"/>
          </a:p>
          <a:p>
            <a:endParaRPr lang="en-GB" sz="1200" dirty="0" smtClean="0"/>
          </a:p>
          <a:p>
            <a:r>
              <a:rPr lang="en-GB" dirty="0" smtClean="0"/>
              <a:t>D.		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54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Q5. How many required </a:t>
            </a:r>
            <a:r>
              <a:rPr lang="en-GB" dirty="0" err="1" smtClean="0"/>
              <a:t>practicals</a:t>
            </a:r>
            <a:r>
              <a:rPr lang="en-GB" dirty="0" smtClean="0"/>
              <a:t> are required for Combined Science course?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21</a:t>
            </a:r>
          </a:p>
          <a:p>
            <a:endParaRPr lang="en-GB" sz="1200" dirty="0" smtClean="0"/>
          </a:p>
          <a:p>
            <a:r>
              <a:rPr lang="en-GB" dirty="0" smtClean="0"/>
              <a:t>B. 		23</a:t>
            </a:r>
          </a:p>
          <a:p>
            <a:endParaRPr lang="en-GB" sz="1200" dirty="0" smtClean="0"/>
          </a:p>
          <a:p>
            <a:r>
              <a:rPr lang="en-GB" dirty="0" smtClean="0"/>
              <a:t>C.		25</a:t>
            </a:r>
          </a:p>
          <a:p>
            <a:endParaRPr lang="en-GB" sz="1200" dirty="0" smtClean="0"/>
          </a:p>
          <a:p>
            <a:r>
              <a:rPr lang="en-GB" dirty="0" smtClean="0"/>
              <a:t>D.		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6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7142" y="274638"/>
            <a:ext cx="3969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GCSE Triple Science: Advantages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9" y="1683657"/>
            <a:ext cx="8229600" cy="45093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 smtClean="0">
                <a:solidFill>
                  <a:schemeClr val="tx1"/>
                </a:solidFill>
                <a:latin typeface="+mn-lt"/>
              </a:rPr>
              <a:t>GCSE Biology, Chemistry &amp; Physics offers students:</a:t>
            </a:r>
          </a:p>
          <a:p>
            <a:r>
              <a:rPr lang="en-GB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en-GB" sz="1500" b="1" dirty="0" smtClean="0">
              <a:solidFill>
                <a:srgbClr val="00206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rgbClr val="002060"/>
                </a:solidFill>
                <a:latin typeface="+mn-lt"/>
              </a:rPr>
              <a:t>A firm foundation to go on to study A-level Biology, Chemistry, Physics (Grade 6 required).</a:t>
            </a:r>
          </a:p>
          <a:p>
            <a:endParaRPr lang="en-GB" sz="11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 smtClean="0">
                <a:solidFill>
                  <a:srgbClr val="00B0F0"/>
                </a:solidFill>
                <a:latin typeface="+mn-lt"/>
              </a:rPr>
              <a:t>13 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periods of science a fortnight compared to 8 in CS</a:t>
            </a:r>
          </a:p>
          <a:p>
            <a:r>
              <a:rPr lang="en-GB" dirty="0" smtClean="0">
                <a:solidFill>
                  <a:srgbClr val="00B0F0"/>
                </a:solidFill>
                <a:latin typeface="+mn-lt"/>
              </a:rPr>
              <a:t>	(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Bio 5, </a:t>
            </a:r>
            <a:r>
              <a:rPr lang="en-GB" dirty="0" err="1">
                <a:solidFill>
                  <a:srgbClr val="00B0F0"/>
                </a:solidFill>
                <a:latin typeface="+mn-lt"/>
              </a:rPr>
              <a:t>Che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 4, </a:t>
            </a:r>
            <a:r>
              <a:rPr lang="en-GB" dirty="0" err="1">
                <a:solidFill>
                  <a:srgbClr val="00B0F0"/>
                </a:solidFill>
                <a:latin typeface="+mn-lt"/>
              </a:rPr>
              <a:t>Phy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 4 due to Bio’s larger 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content).</a:t>
            </a:r>
          </a:p>
          <a:p>
            <a:endParaRPr lang="en-GB" sz="11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Generally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students will have more time in class to learn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larger content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and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skills.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  <a:latin typeface="+mn-lt"/>
              </a:rPr>
              <a:t>More 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required </a:t>
            </a:r>
            <a:r>
              <a:rPr lang="en-GB" dirty="0" err="1">
                <a:solidFill>
                  <a:srgbClr val="00B0F0"/>
                </a:solidFill>
                <a:latin typeface="+mn-lt"/>
              </a:rPr>
              <a:t>practicals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 – 28 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in Triple science</a:t>
            </a:r>
          </a:p>
          <a:p>
            <a:r>
              <a:rPr lang="en-GB" dirty="0">
                <a:solidFill>
                  <a:srgbClr val="00B0F0"/>
                </a:solidFill>
                <a:latin typeface="+mn-lt"/>
              </a:rPr>
              <a:t>	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(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21 in combined 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science).</a:t>
            </a:r>
            <a:endParaRPr lang="en-GB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192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Q5. How many required </a:t>
            </a:r>
            <a:r>
              <a:rPr lang="en-GB" dirty="0" err="1" smtClean="0"/>
              <a:t>practicals</a:t>
            </a:r>
            <a:r>
              <a:rPr lang="en-GB" dirty="0" smtClean="0"/>
              <a:t> are required for Combined Science course?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r>
              <a:rPr lang="en-GB" dirty="0" smtClean="0"/>
              <a:t>A. 		</a:t>
            </a:r>
            <a:r>
              <a:rPr lang="en-GB" dirty="0" smtClean="0">
                <a:solidFill>
                  <a:srgbClr val="FF0000"/>
                </a:solidFill>
              </a:rPr>
              <a:t>21</a:t>
            </a:r>
          </a:p>
          <a:p>
            <a:endParaRPr lang="en-GB" sz="1200" dirty="0" smtClean="0"/>
          </a:p>
          <a:p>
            <a:r>
              <a:rPr lang="en-GB" dirty="0" smtClean="0"/>
              <a:t>B. 		23</a:t>
            </a:r>
          </a:p>
          <a:p>
            <a:endParaRPr lang="en-GB" sz="1200" dirty="0" smtClean="0"/>
          </a:p>
          <a:p>
            <a:r>
              <a:rPr lang="en-GB" dirty="0" smtClean="0"/>
              <a:t>C.		25</a:t>
            </a:r>
          </a:p>
          <a:p>
            <a:endParaRPr lang="en-GB" sz="1200" dirty="0" smtClean="0"/>
          </a:p>
          <a:p>
            <a:r>
              <a:rPr lang="en-GB" dirty="0" smtClean="0"/>
              <a:t>D.		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22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Q6. How many students in the current Y10 take Triple Science?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15682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686" y="1621019"/>
            <a:ext cx="8278332" cy="11083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Q6. How many students in the current Y10 take Triple Science?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8350" y="2895600"/>
            <a:ext cx="7658100" cy="3100388"/>
          </a:xfrm>
        </p:spPr>
        <p:txBody>
          <a:bodyPr/>
          <a:lstStyle/>
          <a:p>
            <a:pPr algn="ctr"/>
            <a:r>
              <a:rPr lang="en-GB" sz="9600" dirty="0" smtClean="0"/>
              <a:t>80</a:t>
            </a:r>
          </a:p>
          <a:p>
            <a:pPr algn="ctr"/>
            <a:r>
              <a:rPr lang="en-GB" sz="5400" dirty="0" smtClean="0"/>
              <a:t>(88 </a:t>
            </a:r>
            <a:r>
              <a:rPr lang="en-GB" sz="5400" dirty="0" smtClean="0"/>
              <a:t>Combined Scientists)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8619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7142" y="274638"/>
            <a:ext cx="3969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GCSE Triple Science: Advantages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1663205"/>
            <a:ext cx="8686802" cy="479084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Specialist teachers in each subject </a:t>
            </a:r>
          </a:p>
          <a:p>
            <a:r>
              <a:rPr lang="en-GB" dirty="0">
                <a:solidFill>
                  <a:srgbClr val="002060"/>
                </a:solidFill>
                <a:latin typeface="+mn-lt"/>
              </a:rPr>
              <a:t>	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(All teachers can teach all subjects up to GCSE 	but the knowledge of the A level course helps to 	bridge GCSE to higher content).</a:t>
            </a:r>
          </a:p>
          <a:p>
            <a:endParaRPr lang="en-GB" sz="1100" dirty="0" smtClean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  <a:latin typeface="+mn-lt"/>
              </a:rPr>
              <a:t>All </a:t>
            </a:r>
            <a:r>
              <a:rPr lang="en-GB" dirty="0">
                <a:solidFill>
                  <a:srgbClr val="00B0F0"/>
                </a:solidFill>
                <a:latin typeface="+mn-lt"/>
              </a:rPr>
              <a:t>students have elected to be in triple science classes and are enthusiastic about </a:t>
            </a:r>
            <a:r>
              <a:rPr lang="en-GB" dirty="0" smtClean="0">
                <a:solidFill>
                  <a:srgbClr val="00B0F0"/>
                </a:solidFill>
                <a:latin typeface="+mn-lt"/>
              </a:rPr>
              <a:t>subjects.</a:t>
            </a:r>
          </a:p>
          <a:p>
            <a:endParaRPr lang="en-GB" sz="1100" dirty="0" smtClean="0">
              <a:solidFill>
                <a:srgbClr val="00B0F0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Students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will more than likely have the same teachers going into A Level and have already developed a good working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relationship.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3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17142" y="274638"/>
            <a:ext cx="3969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itchFamily="66" charset="0"/>
              </a:rPr>
              <a:t>GCSE Triple Science: Advantages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1683657"/>
            <a:ext cx="8354293" cy="47908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Same no.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of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exams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- 6 papers 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Triple 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Science 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1h45 			(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100 marks) </a:t>
            </a:r>
            <a:endParaRPr lang="en-GB" dirty="0" smtClean="0">
              <a:solidFill>
                <a:srgbClr val="002060"/>
              </a:solidFill>
              <a:latin typeface="+mn-lt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Combined Science 1h15 	(</a:t>
            </a:r>
            <a:r>
              <a:rPr lang="en-GB" dirty="0">
                <a:solidFill>
                  <a:srgbClr val="002060"/>
                </a:solidFill>
                <a:latin typeface="+mn-lt"/>
              </a:rPr>
              <a:t>70marks</a:t>
            </a:r>
            <a:r>
              <a:rPr lang="en-GB" dirty="0" smtClean="0">
                <a:solidFill>
                  <a:srgbClr val="002060"/>
                </a:solidFill>
                <a:latin typeface="+mn-lt"/>
              </a:rPr>
              <a:t>)</a:t>
            </a:r>
          </a:p>
          <a:p>
            <a:pPr marL="1200150" lvl="1" indent="-457200"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rgbClr val="002060"/>
              </a:solidFill>
              <a:latin typeface="+mn-lt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endParaRPr lang="en-GB" sz="500" dirty="0">
              <a:solidFill>
                <a:srgbClr val="002060"/>
              </a:solidFill>
              <a:latin typeface="+mn-lt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endParaRPr lang="en-GB" sz="500" dirty="0" smtClean="0">
              <a:solidFill>
                <a:srgbClr val="002060"/>
              </a:solidFill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B0F0"/>
                </a:solidFill>
                <a:latin typeface="+mn-lt"/>
              </a:rPr>
              <a:t>You can change tier (F/H) for different subjects</a:t>
            </a:r>
          </a:p>
          <a:p>
            <a:pPr lvl="0"/>
            <a:r>
              <a:rPr lang="en-GB" sz="1200" dirty="0" smtClean="0">
                <a:solidFill>
                  <a:srgbClr val="00B0F0"/>
                </a:solidFill>
                <a:latin typeface="+mn-lt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Students </a:t>
            </a:r>
            <a:r>
              <a:rPr lang="en-GB" dirty="0">
                <a:solidFill>
                  <a:schemeClr val="tx1"/>
                </a:solidFill>
                <a:latin typeface="+mn-lt"/>
              </a:rPr>
              <a:t>will receive separate grades for each subject</a:t>
            </a:r>
            <a:r>
              <a:rPr lang="en-GB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/>
              </a:solidFill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  <a:latin typeface="+mn-lt"/>
              </a:rPr>
              <a:t>Smaller class sizes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lvl="0"/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/>
              </a:solidFill>
              <a:latin typeface="+mn-lt"/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9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5429" y="1799771"/>
            <a:ext cx="8005186" cy="41962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To select GCSE Triple Science students need a minimum grade of a grade 4 in Year 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The Combined Science course covers the majority of the triple science course content.</a:t>
            </a:r>
          </a:p>
          <a:p>
            <a:r>
              <a:rPr lang="en-GB" sz="1000" dirty="0" smtClean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Students this year have moved between combined and triple science at the early stages of the course.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3193" y="775799"/>
            <a:ext cx="39696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r"/>
            <a:r>
              <a:rPr lang="en-GB" sz="2800" b="1" dirty="0" smtClean="0">
                <a:solidFill>
                  <a:srgbClr val="660066"/>
                </a:solidFill>
                <a:latin typeface="Comic Sans MS" pitchFamily="66" charset="0"/>
              </a:rPr>
              <a:t>Y9 Options</a:t>
            </a:r>
          </a:p>
          <a:p>
            <a:pPr algn="ctr"/>
            <a:r>
              <a:rPr lang="en-GB" sz="2800" b="1" dirty="0" smtClean="0">
                <a:solidFill>
                  <a:srgbClr val="660066"/>
                </a:solidFill>
                <a:latin typeface="Comic Sans MS" pitchFamily="66" charset="0"/>
              </a:rPr>
              <a:t>GCSE Science Choice</a:t>
            </a:r>
            <a:endParaRPr lang="en-GB" sz="2800" b="1" dirty="0">
              <a:solidFill>
                <a:srgbClr val="66006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64000" y="25802"/>
            <a:ext cx="2268416" cy="1714499"/>
            <a:chOff x="3690850" y="2497670"/>
            <a:chExt cx="4553833" cy="3023899"/>
          </a:xfrm>
        </p:grpSpPr>
        <p:pic>
          <p:nvPicPr>
            <p:cNvPr id="6" name="Picture 2" descr="Image result for decision imag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0850" y="2497670"/>
              <a:ext cx="4530578" cy="3023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70994" y="3518717"/>
              <a:ext cx="1198884" cy="46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 smtClean="0">
                  <a:solidFill>
                    <a:srgbClr val="00B050"/>
                  </a:solidFill>
                  <a:latin typeface="Arial Rounded MT Bold" panose="020F0704030504030204" pitchFamily="34" charset="0"/>
                  <a:cs typeface="Calibri Light" panose="020F0302020204030204" pitchFamily="34" charset="0"/>
                </a:rPr>
                <a:t>Triple</a:t>
              </a:r>
              <a:endParaRPr lang="en-GB" sz="1100" dirty="0">
                <a:solidFill>
                  <a:srgbClr val="00B050"/>
                </a:solidFill>
                <a:latin typeface="Arial Rounded MT Bold" panose="020F07040305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96747" y="3543451"/>
              <a:ext cx="1647936" cy="379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Combined</a:t>
              </a:r>
              <a:endParaRPr lang="en-GB" sz="800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21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418939" y="274638"/>
            <a:ext cx="44268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itchFamily="66" charset="0"/>
              </a:rPr>
              <a:t>GCSE Combined Science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198" y="1683657"/>
            <a:ext cx="8354293" cy="479084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ITC Lubalin Graph LT Book"/>
                <a:ea typeface="+mn-ea"/>
                <a:cs typeface="ITC Lubalin Graph LT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More </a:t>
            </a:r>
            <a:r>
              <a:rPr lang="en-GB" dirty="0">
                <a:solidFill>
                  <a:schemeClr val="tx1"/>
                </a:solidFill>
              </a:rPr>
              <a:t>flexibility in curriculum to take </a:t>
            </a:r>
            <a:r>
              <a:rPr lang="en-GB" dirty="0" smtClean="0">
                <a:solidFill>
                  <a:schemeClr val="tx1"/>
                </a:solidFill>
              </a:rPr>
              <a:t>other subjects.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8 </a:t>
            </a:r>
            <a:r>
              <a:rPr lang="en-GB" dirty="0">
                <a:solidFill>
                  <a:srgbClr val="7030A0"/>
                </a:solidFill>
              </a:rPr>
              <a:t>periods a fortnight on two subject and then taught combined third </a:t>
            </a:r>
            <a:r>
              <a:rPr lang="en-GB" dirty="0" smtClean="0">
                <a:solidFill>
                  <a:srgbClr val="7030A0"/>
                </a:solidFill>
              </a:rPr>
              <a:t>subject.</a:t>
            </a:r>
            <a:endParaRPr lang="en-GB" dirty="0">
              <a:solidFill>
                <a:srgbClr val="7030A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If students receive a lower than expected grade to take them into A Level. We will look at individual grades in subject to determine if grade was a 6 or above.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2 specialist teachers in some cases but all teachers are able to teach all of the GCSE Science content.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21 practical’s and shorter exams.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</a:rPr>
              <a:t>Ability </a:t>
            </a:r>
            <a:r>
              <a:rPr lang="en-GB" dirty="0">
                <a:solidFill>
                  <a:srgbClr val="7030A0"/>
                </a:solidFill>
              </a:rPr>
              <a:t>set classes to allow more 1-2-1 with lower ability </a:t>
            </a:r>
            <a:r>
              <a:rPr lang="en-GB" dirty="0" smtClean="0">
                <a:solidFill>
                  <a:srgbClr val="7030A0"/>
                </a:solidFill>
              </a:rPr>
              <a:t>groups.</a:t>
            </a:r>
            <a:endParaRPr lang="en-GB" dirty="0">
              <a:solidFill>
                <a:srgbClr val="7030A0"/>
              </a:solidFill>
            </a:endParaRPr>
          </a:p>
          <a:p>
            <a:endParaRPr lang="en-GB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6" y="1621020"/>
            <a:ext cx="3967124" cy="11947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0099FF"/>
                </a:solidFill>
              </a:rPr>
              <a:t>Guardians of the Galaxy Theme</a:t>
            </a:r>
            <a:endParaRPr lang="en-GB" b="1" dirty="0">
              <a:solidFill>
                <a:srgbClr val="0099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102044"/>
              </p:ext>
            </p:extLst>
          </p:nvPr>
        </p:nvGraphicFramePr>
        <p:xfrm>
          <a:off x="4406900" y="1335261"/>
          <a:ext cx="4378251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8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6338">
                <a:tc>
                  <a:txBody>
                    <a:bodyPr/>
                    <a:lstStyle/>
                    <a:p>
                      <a:pPr algn="l" fontAlgn="b"/>
                      <a:r>
                        <a:rPr lang="en-GB" sz="3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10TS1</a:t>
                      </a:r>
                      <a:r>
                        <a:rPr lang="en-GB" sz="3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Star Lord</a:t>
                      </a:r>
                    </a:p>
                    <a:p>
                      <a:pPr algn="l" fontAlgn="b"/>
                      <a:r>
                        <a:rPr lang="en-GB" sz="3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10TS2 </a:t>
                      </a:r>
                      <a:r>
                        <a:rPr lang="en-GB" sz="3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Rocket Raccoon</a:t>
                      </a:r>
                    </a:p>
                    <a:p>
                      <a:pPr algn="l" fontAlgn="b"/>
                      <a:r>
                        <a:rPr lang="en-GB" sz="3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10TS3</a:t>
                      </a:r>
                      <a:r>
                        <a:rPr lang="en-GB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Groot</a:t>
                      </a:r>
                    </a:p>
                    <a:p>
                      <a:pPr algn="l" fontAlgn="b"/>
                      <a:r>
                        <a:rPr lang="en-GB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10DS1 </a:t>
                      </a:r>
                      <a:r>
                        <a:rPr lang="en-GB" sz="3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Drax</a:t>
                      </a:r>
                      <a:endParaRPr lang="en-GB" sz="3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10DS2 </a:t>
                      </a:r>
                      <a:r>
                        <a:rPr lang="en-GB" sz="3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Gamora</a:t>
                      </a:r>
                      <a:endParaRPr lang="en-GB" sz="3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10DS3 Ronan</a:t>
                      </a:r>
                      <a:endParaRPr lang="en-GB" sz="36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en-GB" sz="3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10DS4 </a:t>
                      </a:r>
                      <a:r>
                        <a:rPr lang="en-GB" sz="36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Thanos</a:t>
                      </a:r>
                      <a:endParaRPr lang="en-GB" sz="3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910062" y="442685"/>
            <a:ext cx="3875089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Y10 Theme Example</a:t>
            </a:r>
            <a:endParaRPr lang="en-GB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44576" y="5512787"/>
            <a:ext cx="7869488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Classes are given name on theme.</a:t>
            </a:r>
            <a:endParaRPr lang="en-GB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Image result for guardians of gala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4" y="2815772"/>
            <a:ext cx="2864708" cy="286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10062" y="442685"/>
            <a:ext cx="3875089" cy="88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66666"/>
                </a:solidFill>
                <a:latin typeface="+mj-lt"/>
                <a:ea typeface="+mj-ea"/>
                <a:cs typeface="Gill Sans MT"/>
              </a:defRPr>
            </a:lvl1pPr>
          </a:lstStyle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Module Grid</a:t>
            </a:r>
            <a:endParaRPr lang="en-GB" b="1" i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648" cy="61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 Gregory's Catholic Colleg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954</TotalTime>
  <Words>748</Words>
  <Application>Microsoft Office PowerPoint</Application>
  <PresentationFormat>On-screen Show (4:3)</PresentationFormat>
  <Paragraphs>240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Comic Sans MS</vt:lpstr>
      <vt:lpstr>Courier New</vt:lpstr>
      <vt:lpstr>Gill Sans MT</vt:lpstr>
      <vt:lpstr>ITC Lubalin Graph LT Book</vt:lpstr>
      <vt:lpstr>St Gregory's Catholic College</vt:lpstr>
      <vt:lpstr>GCSE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Guardians of the Galaxy Theme</vt:lpstr>
      <vt:lpstr>PowerPoint Presentation</vt:lpstr>
      <vt:lpstr>GCSE Triple Science Exam Schedule</vt:lpstr>
      <vt:lpstr>GCSE Combined Science Exam Schedule</vt:lpstr>
      <vt:lpstr>PowerPoint Presentation</vt:lpstr>
      <vt:lpstr>PowerPoint Presentation</vt:lpstr>
      <vt:lpstr>PowerPoint Presentation</vt:lpstr>
      <vt:lpstr>PowerPoint Presentation</vt:lpstr>
      <vt:lpstr>Welcome to  Triple Science: Physics</vt:lpstr>
      <vt:lpstr>PowerPoint Presentation</vt:lpstr>
      <vt:lpstr>New Grading System</vt:lpstr>
      <vt:lpstr>PowerPoint Presentation</vt:lpstr>
      <vt:lpstr>PowerPoint Presentation</vt:lpstr>
      <vt:lpstr>Q1. How many periods a fortnight does Combined Science have?</vt:lpstr>
      <vt:lpstr>Q1. How many periods a fortnight does Combined Science have?</vt:lpstr>
      <vt:lpstr>Q2. How many periods a fortnight does Triple Science have?</vt:lpstr>
      <vt:lpstr>Q2. How many periods a fortnight does Triple Science have?</vt:lpstr>
      <vt:lpstr>Q3. How many exams will you sit if you are on the Triple Science course?</vt:lpstr>
      <vt:lpstr>Q3. How many exams will you sit if you are on the Combined Science course?</vt:lpstr>
      <vt:lpstr>Q4. What grade do you need to get into A Level Science subjects?</vt:lpstr>
      <vt:lpstr>Q4. What grade do you need to get into A Level Science subjects?</vt:lpstr>
      <vt:lpstr>Q5. How many required practicals are required for Combined Science course?</vt:lpstr>
      <vt:lpstr>Q5. How many required practicals are required for Combined Science course?</vt:lpstr>
      <vt:lpstr>Q6. How many students in the current Y10 take Triple Science?</vt:lpstr>
      <vt:lpstr>Q6. How many students in the current Y10 take Triple Science?</vt:lpstr>
    </vt:vector>
  </TitlesOfParts>
  <Company>St Mark's C of 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Hawkins</dc:creator>
  <cp:lastModifiedBy>Stewart Burn (Staff)</cp:lastModifiedBy>
  <cp:revision>116</cp:revision>
  <dcterms:created xsi:type="dcterms:W3CDTF">2013-06-03T12:10:25Z</dcterms:created>
  <dcterms:modified xsi:type="dcterms:W3CDTF">2020-01-14T09:57:22Z</dcterms:modified>
</cp:coreProperties>
</file>